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2.png"/><Relationship Id="rId4" Type="http://schemas.openxmlformats.org/officeDocument/2006/relationships/image" Target="../media/image-3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2.png"/><Relationship Id="rId4" Type="http://schemas.openxmlformats.org/officeDocument/2006/relationships/image" Target="../media/image-9-2.png"/><Relationship Id="rId5" Type="http://schemas.openxmlformats.org/officeDocument/2006/relationships/image" Target="../media/image-9-2.png"/><Relationship Id="rId6" Type="http://schemas.openxmlformats.org/officeDocument/2006/relationships/image" Target="../media/image-9-2.png"/><Relationship Id="rId7" Type="http://schemas.openxmlformats.org/officeDocument/2006/relationships/image" Target="../media/image-9-2.png"/><Relationship Id="rId8" Type="http://schemas.openxmlformats.org/officeDocument/2006/relationships/image" Target="../media/image-9-2.png"/><Relationship Id="rId9" Type="http://schemas.openxmlformats.org/officeDocument/2006/relationships/image" Target="../media/image-9-2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2.png"/><Relationship Id="rId4" Type="http://schemas.openxmlformats.org/officeDocument/2006/relationships/image" Target="../media/image-10-2.png"/><Relationship Id="rId5" Type="http://schemas.openxmlformats.org/officeDocument/2006/relationships/image" Target="../media/image-10-2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2.png"/><Relationship Id="rId4" Type="http://schemas.openxmlformats.org/officeDocument/2006/relationships/image" Target="../media/image-11-2.png"/><Relationship Id="rId5" Type="http://schemas.openxmlformats.org/officeDocument/2006/relationships/image" Target="../media/image-11-2.png"/><Relationship Id="rId6" Type="http://schemas.openxmlformats.org/officeDocument/2006/relationships/image" Target="../media/image-11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2.png"/><Relationship Id="rId4" Type="http://schemas.openxmlformats.org/officeDocument/2006/relationships/image" Target="../media/image-12-2.png"/><Relationship Id="rId5" Type="http://schemas.openxmlformats.org/officeDocument/2006/relationships/image" Target="../media/image-12-2.png"/><Relationship Id="rId6" Type="http://schemas.openxmlformats.org/officeDocument/2006/relationships/image" Target="../media/image-12-2.png"/><Relationship Id="rId7" Type="http://schemas.openxmlformats.org/officeDocument/2006/relationships/image" Target="../media/image-12-2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2.png"/><Relationship Id="rId4" Type="http://schemas.openxmlformats.org/officeDocument/2006/relationships/image" Target="../media/image-13-2.png"/><Relationship Id="rId5" Type="http://schemas.openxmlformats.org/officeDocument/2006/relationships/image" Target="../media/image-13-2.png"/><Relationship Id="rId6" Type="http://schemas.openxmlformats.org/officeDocument/2006/relationships/image" Target="../media/image-13-2.png"/><Relationship Id="rId7" Type="http://schemas.openxmlformats.org/officeDocument/2006/relationships/image" Target="../media/image-13-2.png"/><Relationship Id="rId8" Type="http://schemas.openxmlformats.org/officeDocument/2006/relationships/image" Target="../media/image-13-2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2.png"/><Relationship Id="rId4" Type="http://schemas.openxmlformats.org/officeDocument/2006/relationships/image" Target="../media/image-14-2.png"/><Relationship Id="rId5" Type="http://schemas.openxmlformats.org/officeDocument/2006/relationships/image" Target="../media/image-14-2.png"/><Relationship Id="rId6" Type="http://schemas.openxmlformats.org/officeDocument/2006/relationships/image" Target="../media/image-14-2.png"/><Relationship Id="rId7" Type="http://schemas.openxmlformats.org/officeDocument/2006/relationships/image" Target="../media/image-14-2.png"/><Relationship Id="rId8" Type="http://schemas.openxmlformats.org/officeDocument/2006/relationships/image" Target="../media/image-14-2.png"/><Relationship Id="rId9" Type="http://schemas.openxmlformats.org/officeDocument/2006/relationships/image" Target="../media/image-14-2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9900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94560"/>
            <a:ext cx="6035040" cy="603504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4572000"/>
            <a:ext cx="5120640" cy="512064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4" name="Shape 2"/>
          <p:cNvSpPr/>
          <p:nvPr/>
        </p:nvSpPr>
        <p:spPr>
          <a:xfrm>
            <a:off x="5545836" y="96012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/home/claude/oratoria/icon_microphone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0156" y="123444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423160"/>
            <a:ext cx="11274552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CURSO DE ORATORIA</a:t>
            </a:r>
            <a:endParaRPr lang="en-US" sz="4600" dirty="0"/>
          </a:p>
        </p:txBody>
      </p:sp>
      <p:sp>
        <p:nvSpPr>
          <p:cNvPr id="7" name="Text 4"/>
          <p:cNvSpPr/>
          <p:nvPr/>
        </p:nvSpPr>
        <p:spPr>
          <a:xfrm>
            <a:off x="1371600" y="3401568"/>
            <a:ext cx="94457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6D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arte de hablar en público con confianza, claridad y persuasión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4174236" y="4343400"/>
            <a:ext cx="3840480" cy="56692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4174236" y="4343400"/>
            <a:ext cx="3840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CONVIÉRTETE EN UN ORADOR MEMORABLE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617220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6D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(nombre de institución)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IMPORTA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 voz es tu herramienta más poderosa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91640"/>
            <a:ext cx="557784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oratoria es la capacidad de hablar con fluidez y con la propiedad suficiente para convencer. Es una habilidad decisiva para tu discurso, tu empatía y tu autoestima, pero rara vez recibe la atención que merece.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640080" y="3429000"/>
            <a:ext cx="557784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buena oratoria genera confianza en quienes te escuchan, multiplica la repercusión de tus ideas y potencia tu capacidad de negociar. Este curso te da las herramientas para lograrlo.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492240" y="1417320"/>
            <a:ext cx="50749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  <a:effectLst>
            <a:outerShdw sx="100000" sy="100000" kx="0" ky="0" algn="bl" rotWithShape="0" blurRad="101600" dist="38100" dir="5400000">
              <a:srgbClr val="990011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748272" y="1737360"/>
            <a:ext cx="731520" cy="73152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8" name="Image 0" descr="/home/claude/oratoria/icon_brain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2864" y="1901952"/>
            <a:ext cx="402336" cy="40233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635240" y="1618488"/>
            <a:ext cx="3703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Confianza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635240" y="1984248"/>
            <a:ext cx="3703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Habla con seguridad ante cualquier audiencia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6492240" y="3017520"/>
            <a:ext cx="50749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  <a:effectLst>
            <a:outerShdw sx="100000" sy="100000" kx="0" ky="0" algn="bl" rotWithShape="0" blurRad="101600" dist="38100" dir="5400000">
              <a:srgbClr val="990011">
                <a:alpha val="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748272" y="3337560"/>
            <a:ext cx="731520" cy="73152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1" descr="/home/claude/oratoria/icon_comments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864" y="3502152"/>
            <a:ext cx="402336" cy="40233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635240" y="3218688"/>
            <a:ext cx="3703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Repercusión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635240" y="3584448"/>
            <a:ext cx="3703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Transmite tus ideas con precisión e impacto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492240" y="4617720"/>
            <a:ext cx="5074920" cy="1371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  <a:effectLst>
            <a:outerShdw sx="100000" sy="100000" kx="0" ky="0" algn="bl" rotWithShape="0" blurRad="101600" dist="38100" dir="5400000">
              <a:srgbClr val="990011">
                <a:alpha val="8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748272" y="4937760"/>
            <a:ext cx="731520" cy="73152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8" name="Image 2" descr="/home/claude/oratoria/icon_handshake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2864" y="5102352"/>
            <a:ext cx="402336" cy="40233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635240" y="4818888"/>
            <a:ext cx="3703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Negociación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7635240" y="5184648"/>
            <a:ext cx="37033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Incrementa tu capacidad para persuadir y acordar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2" name="Text 17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0"/>
            <a:ext cx="4050792" cy="685800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8503920" y="2377440"/>
            <a:ext cx="3108960" cy="3108960"/>
          </a:xfrm>
          <a:prstGeom prst="ellipse">
            <a:avLst/>
          </a:prstGeom>
          <a:solidFill>
            <a:srgbClr val="990011"/>
          </a:solidFill>
          <a:ln/>
        </p:spPr>
      </p:sp>
      <p:pic>
        <p:nvPicPr>
          <p:cNvPr id="4" name="Image 0" descr="/home/claude/oratoria/icon_theate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64040" y="3337560"/>
            <a:ext cx="1188720" cy="11887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PRESENTACIÓN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Comunicación con propósito, práctica real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40080" y="1737360"/>
            <a:ext cx="70408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curso está diseñado para desarrollar habilidades efectivas de comunicación verbal y no verbal, y así hablar en público con confianza, claridad y persuasión.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40080" y="2788920"/>
            <a:ext cx="70408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(nombre de institución) combinamos técnicas de expresión oral, manejo de emociones y estrategias para estructurar discursos efectivos, adaptados a diversas audiencias y contextos.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40080" y="4160520"/>
            <a:ext cx="201168" cy="201168"/>
          </a:xfrm>
          <a:prstGeom prst="ellipse">
            <a:avLst/>
          </a:prstGeom>
          <a:solidFill>
            <a:srgbClr val="990011"/>
          </a:solidFill>
          <a:ln/>
        </p:spPr>
      </p:sp>
      <p:pic>
        <p:nvPicPr>
          <p:cNvPr id="10" name="Image 1" descr="/home/claude/oratoria/icon_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206240"/>
            <a:ext cx="109728" cy="1097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05840" y="4059936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activa en cada módulo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40080" y="4663440"/>
            <a:ext cx="201168" cy="201168"/>
          </a:xfrm>
          <a:prstGeom prst="ellipse">
            <a:avLst/>
          </a:prstGeom>
          <a:solidFill>
            <a:srgbClr val="990011"/>
          </a:solidFill>
          <a:ln/>
        </p:spPr>
      </p:sp>
      <p:pic>
        <p:nvPicPr>
          <p:cNvPr id="13" name="Image 2" descr="/home/claude/oratoria/icon_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709160"/>
            <a:ext cx="109728" cy="10972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05840" y="4562856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 modernas de expresión oral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640080" y="5166360"/>
            <a:ext cx="201168" cy="201168"/>
          </a:xfrm>
          <a:prstGeom prst="ellipse">
            <a:avLst/>
          </a:prstGeom>
          <a:solidFill>
            <a:srgbClr val="990011"/>
          </a:solidFill>
          <a:ln/>
        </p:spPr>
      </p:sp>
      <p:pic>
        <p:nvPicPr>
          <p:cNvPr id="16" name="Image 3" descr="/home/claude/oratoria/icon_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212080"/>
            <a:ext cx="109728" cy="1097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05840" y="5065776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Formación adaptada a distintas audiencias</a:t>
            </a:r>
            <a:endParaRPr lang="en-US" sz="1400" dirty="0"/>
          </a:p>
        </p:txBody>
      </p:sp>
      <p:sp>
        <p:nvSpPr>
          <p:cNvPr id="18" name="Text 12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19" name="Text 13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qué te prepara este curso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5" name="Image 0" descr="/home/claude/oratoria/icon_comments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2000250"/>
            <a:ext cx="434340" cy="4343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37360" y="1783080"/>
            <a:ext cx="4206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Habilidades comunicativas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035040" y="1783080"/>
            <a:ext cx="5486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tu capacidad para expresar ideas de forma clara, coherente y persuasiva, de manera verbal y no verbal.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2834640"/>
            <a:ext cx="10881360" cy="0"/>
          </a:xfrm>
          <a:prstGeom prst="line">
            <a:avLst/>
          </a:prstGeom>
          <a:noFill/>
          <a:ln w="12700">
            <a:solidFill>
              <a:srgbClr val="E8DCD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0080" y="315468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0" name="Image 1" descr="/home/claude/oratoria/icon_shield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3371850"/>
            <a:ext cx="434340" cy="43434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737360" y="3154680"/>
            <a:ext cx="4206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Confianza y seguridad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6035040" y="3154680"/>
            <a:ext cx="5486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Gana seguridad al hablar en público mediante ejercicios prácticos y técnicas específicas.</a:t>
            </a:r>
            <a:endParaRPr lang="en-US" sz="1300" dirty="0"/>
          </a:p>
        </p:txBody>
      </p:sp>
      <p:sp>
        <p:nvSpPr>
          <p:cNvPr id="13" name="Shape 9"/>
          <p:cNvSpPr/>
          <p:nvPr/>
        </p:nvSpPr>
        <p:spPr>
          <a:xfrm>
            <a:off x="640080" y="4206240"/>
            <a:ext cx="10881360" cy="0"/>
          </a:xfrm>
          <a:prstGeom prst="line">
            <a:avLst/>
          </a:prstGeom>
          <a:noFill/>
          <a:ln w="12700">
            <a:solidFill>
              <a:srgbClr val="E8DCDC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40080" y="452628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5" name="Image 2" descr="/home/claude/oratoria/icon_chart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4743450"/>
            <a:ext cx="434340" cy="43434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737360" y="4526280"/>
            <a:ext cx="42062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efectiva</a:t>
            </a:r>
            <a:endParaRPr lang="en-US" sz="1600" dirty="0"/>
          </a:p>
        </p:txBody>
      </p:sp>
      <p:sp>
        <p:nvSpPr>
          <p:cNvPr id="17" name="Text 12"/>
          <p:cNvSpPr/>
          <p:nvPr/>
        </p:nvSpPr>
        <p:spPr>
          <a:xfrm>
            <a:off x="6035040" y="4526280"/>
            <a:ext cx="54864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Comunícate mejor en entornos laborales, personales y sociales, potenciando tu capacidad de influencia.</a:t>
            </a:r>
            <a:endParaRPr lang="en-US" sz="1300" dirty="0"/>
          </a:p>
        </p:txBody>
      </p:sp>
      <p:sp>
        <p:nvSpPr>
          <p:cNvPr id="18" name="Shape 13"/>
          <p:cNvSpPr/>
          <p:nvPr/>
        </p:nvSpPr>
        <p:spPr>
          <a:xfrm>
            <a:off x="640080" y="5577840"/>
            <a:ext cx="10881360" cy="0"/>
          </a:xfrm>
          <a:prstGeom prst="line">
            <a:avLst/>
          </a:prstGeom>
          <a:noFill/>
          <a:ln w="12700">
            <a:solidFill>
              <a:srgbClr val="E8DCDC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0" name="Text 15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9900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286000"/>
            <a:ext cx="5486400" cy="548640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6D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DECISIÓN DE HOY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qué realizar este curso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1965960" y="219456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7" name="Image 0" descr="/home/claude/oratoria/icon_award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3130" y="2411730"/>
            <a:ext cx="434340" cy="4343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68680" y="324612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candidato más atractivo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914400" y="3977640"/>
            <a:ext cx="2971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Eleva tu nivel académico y profesional, y destaca en cualquier equipo de trabajo.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416552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/>
        </p:spPr>
      </p:sp>
      <p:sp>
        <p:nvSpPr>
          <p:cNvPr id="11" name="Shape 8"/>
          <p:cNvSpPr/>
          <p:nvPr/>
        </p:nvSpPr>
        <p:spPr>
          <a:xfrm>
            <a:off x="5742432" y="219456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2" name="Image 1" descr="/home/claude/oratoria/icon_bolt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602" y="2411730"/>
            <a:ext cx="434340" cy="4343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45152" y="324612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Conocimiento actualizado</a:t>
            </a:r>
            <a:endParaRPr lang="en-US" sz="1550" dirty="0"/>
          </a:p>
        </p:txBody>
      </p:sp>
      <p:sp>
        <p:nvSpPr>
          <p:cNvPr id="14" name="Text 10"/>
          <p:cNvSpPr/>
          <p:nvPr/>
        </p:nvSpPr>
        <p:spPr>
          <a:xfrm>
            <a:off x="4690872" y="3977640"/>
            <a:ext cx="2971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Mantente al tanto de las últimas tendencias y avances en comunicación.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193024" y="1874520"/>
            <a:ext cx="3520440" cy="3520440"/>
          </a:xfrm>
          <a:prstGeom prst="roundRect">
            <a:avLst>
              <a:gd name="adj" fmla="val 3117"/>
            </a:avLst>
          </a:prstGeom>
          <a:solidFill>
            <a:srgbClr val="FFFFFF"/>
          </a:solidFill>
          <a:ln/>
        </p:spPr>
      </p:sp>
      <p:sp>
        <p:nvSpPr>
          <p:cNvPr id="16" name="Shape 12"/>
          <p:cNvSpPr/>
          <p:nvPr/>
        </p:nvSpPr>
        <p:spPr>
          <a:xfrm>
            <a:off x="9518904" y="219456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2" descr="/home/claude/oratoria/icon_star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6074" y="2411730"/>
            <a:ext cx="434340" cy="4343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421624" y="3246120"/>
            <a:ext cx="3063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Satisfacción personal</a:t>
            </a:r>
            <a:endParaRPr lang="en-US" sz="1550" dirty="0"/>
          </a:p>
        </p:txBody>
      </p:sp>
      <p:sp>
        <p:nvSpPr>
          <p:cNvPr id="19" name="Text 14"/>
          <p:cNvSpPr/>
          <p:nvPr/>
        </p:nvSpPr>
        <p:spPr>
          <a:xfrm>
            <a:off x="8467344" y="3977640"/>
            <a:ext cx="29718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Profundiza en un tema que te apasiona y contribuye de forma significativa en tu entorno.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1" name="Text 16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Más que conocimientos: competencias reales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6002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Nuestros objetivos no se limitan a la acumulación de conocimientos: buscamos que desarrolles competencias concretas que puedas aplicar de inmediato en tu vida profesional y personal.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514600"/>
            <a:ext cx="525780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2788920"/>
            <a:ext cx="640080" cy="640080"/>
          </a:xfrm>
          <a:prstGeom prst="ellipse">
            <a:avLst/>
          </a:prstGeom>
          <a:solidFill>
            <a:srgbClr val="2F3C7E"/>
          </a:solidFill>
          <a:ln/>
        </p:spPr>
      </p:sp>
      <p:pic>
        <p:nvPicPr>
          <p:cNvPr id="7" name="Image 0" descr="/home/claude/oratoria/icon_boo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138" y="2932938"/>
            <a:ext cx="352044" cy="3520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37360" y="2788920"/>
            <a:ext cx="3886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Hard skills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005840" y="3657600"/>
            <a:ext cx="4526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Estructura de discursos efectivos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de persuasión y retórica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 de la voz, el tono y el cuerpo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Estrategias para el team building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6263640" y="2514600"/>
            <a:ext cx="525780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583680" y="2788920"/>
            <a:ext cx="640080" cy="640080"/>
          </a:xfrm>
          <a:prstGeom prst="ellipse">
            <a:avLst/>
          </a:prstGeom>
          <a:solidFill>
            <a:srgbClr val="990011"/>
          </a:solidFill>
          <a:ln/>
        </p:spPr>
      </p:sp>
      <p:pic>
        <p:nvPicPr>
          <p:cNvPr id="12" name="Image 1" descr="/home/claude/oratoria/icon_brai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7698" y="2932938"/>
            <a:ext cx="352044" cy="3520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360920" y="2788920"/>
            <a:ext cx="3886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9900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 skills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6629400" y="3657600"/>
            <a:ext cx="452628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nervios y autoconfianza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Empatía y escucha activa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Asertividad y manejo de conflictos</a:t>
            </a:r>
            <a:endParaRPr lang="en-US" sz="13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Liderazgo e influencia positiva</a:t>
            </a:r>
            <a:endParaRPr lang="en-US" sz="1350" dirty="0"/>
          </a:p>
        </p:txBody>
      </p:sp>
      <p:sp>
        <p:nvSpPr>
          <p:cNvPr id="15" name="Text 11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AUDIENCIA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¿Este curso es para ti?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14884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6" name="Image 0" descr="/home/claude/oratoria/icon_graduation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1570" y="2366010"/>
            <a:ext cx="434340" cy="4343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65960" y="2084832"/>
            <a:ext cx="3703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Estudiantes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965960" y="2514600"/>
            <a:ext cx="3703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secundaria y universidad que buscan mejorar presentaciones, debates y exposiciones.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263640" y="182880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537960" y="214884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1" name="Image 1" descr="/home/claude/oratoria/icon_briefcase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5130" y="2366010"/>
            <a:ext cx="434340" cy="4343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0" y="2084832"/>
            <a:ext cx="3703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Profesionales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589520" y="2514600"/>
            <a:ext cx="3703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Gerentes, líderes y emprendedores que necesitan comunicar con efectividad en el trabajo.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40080" y="397764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914400" y="429768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6" name="Image 2" descr="/home/claude/oratoria/icon_teacher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570" y="4514850"/>
            <a:ext cx="434340" cy="43434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965960" y="4233672"/>
            <a:ext cx="3703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Docentes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965960" y="4663440"/>
            <a:ext cx="3703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Educadores que quieren impartir clases de forma más clara y persuasiva.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63640" y="3977640"/>
            <a:ext cx="5257800" cy="1965960"/>
          </a:xfrm>
          <a:prstGeom prst="roundRect">
            <a:avLst>
              <a:gd name="adj" fmla="val 5581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537960" y="4297680"/>
            <a:ext cx="868680" cy="868680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3" descr="/home/claude/oratoria/icon_friends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5130" y="4514850"/>
            <a:ext cx="434340" cy="43434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589520" y="4233672"/>
            <a:ext cx="3703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Cualquier persona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589520" y="4663440"/>
            <a:ext cx="37033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 desee expresarse mejor, en lo social y en lo personal.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5" name="Text 19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9900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ESTUDIOS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40080" y="713232"/>
            <a:ext cx="1090879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 recorrido completo, módulo a módulo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41248" y="1892808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8928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41248" y="2496312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y Lenguaje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" y="3063240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Bases de una comunicación clara y sin barreras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3438144" y="1691640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639312" y="1892808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1" name="Text 9"/>
          <p:cNvSpPr/>
          <p:nvPr/>
        </p:nvSpPr>
        <p:spPr>
          <a:xfrm>
            <a:off x="3639312" y="18928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639312" y="2496312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la Oratoria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39312" y="3063240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arte de hablar con impacto real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36208" y="1691640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437376" y="1892808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16" name="Text 14"/>
          <p:cNvSpPr/>
          <p:nvPr/>
        </p:nvSpPr>
        <p:spPr>
          <a:xfrm>
            <a:off x="6437376" y="18928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437376" y="2496312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y Características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37376" y="3063240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Discursos memorables e influyentes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9034272" y="1691640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235440" y="1892808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1" name="Text 19"/>
          <p:cNvSpPr/>
          <p:nvPr/>
        </p:nvSpPr>
        <p:spPr>
          <a:xfrm>
            <a:off x="9235440" y="1892808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235440" y="2496312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para Hablar en Público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235440" y="3063240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Conquista al público y controla tus nervios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40080" y="3813048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41248" y="4014216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26" name="Text 24"/>
          <p:cNvSpPr/>
          <p:nvPr/>
        </p:nvSpPr>
        <p:spPr>
          <a:xfrm>
            <a:off x="841248" y="401421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841248" y="4617720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Oratoria y Liderazgo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841248" y="5184648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 equipos e inspira con tu palabra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3438144" y="3813048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639312" y="4014216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1" name="Text 29"/>
          <p:cNvSpPr/>
          <p:nvPr/>
        </p:nvSpPr>
        <p:spPr>
          <a:xfrm>
            <a:off x="3639312" y="401421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3639312" y="4617720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Oratoria Asertiva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3639312" y="5184648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Exprésate con firmeza y respeto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6236208" y="3813048"/>
            <a:ext cx="2670048" cy="192024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E8DCD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37376" y="4014216"/>
            <a:ext cx="502920" cy="5029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6" name="Text 34"/>
          <p:cNvSpPr/>
          <p:nvPr/>
        </p:nvSpPr>
        <p:spPr>
          <a:xfrm>
            <a:off x="6437376" y="4014216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6437376" y="4617720"/>
            <a:ext cx="22677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Fin de Curso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6437376" y="5184648"/>
            <a:ext cx="226771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Demuestra todo lo aprendido en la práctica</a:t>
            </a:r>
            <a:endParaRPr lang="en-US" sz="1050" dirty="0"/>
          </a:p>
        </p:txBody>
      </p:sp>
      <p:sp>
        <p:nvSpPr>
          <p:cNvPr id="39" name="Text 3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Comunicación y Lenguaje</a:t>
            </a:r>
            <a:endParaRPr lang="en-US" sz="2400" dirty="0"/>
          </a:p>
        </p:txBody>
      </p:sp>
      <p:pic>
        <p:nvPicPr>
          <p:cNvPr id="7" name="Image 0" descr="/home/claude/oratoria/icon_comment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la Comunicación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Conceptos básicos, definición, procesos y barreras en la comunicación.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081528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Comunicación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verbal, no verbal, interpersonal, grupal y organizacional.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160520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Lenguaje Verbal y No Verbal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Lenguaje oral y escrito, expresión corporal y gestual.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5166360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5239512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97280" y="5111496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Habilidades de Comunicación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097280" y="5513832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activa, empatía, asertividad y comunicación efectiva.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26364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5" name="Image 5" descr="/home/claude/oratoria/icon_check_cherr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792" y="2002536"/>
            <a:ext cx="164592" cy="1645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Interpersonal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72084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Empatía, escucha, resolución de conflictos y relaciones sólidas.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626364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9" name="Image 6" descr="/home/claude/oratoria/icon_check_cherr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2" y="3081528"/>
            <a:ext cx="164592" cy="16459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72084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en el Ámbito Laboral</a:t>
            </a:r>
            <a:endParaRPr lang="en-US" sz="1350" dirty="0"/>
          </a:p>
        </p:txBody>
      </p:sp>
      <p:sp>
        <p:nvSpPr>
          <p:cNvPr id="31" name="Text 22"/>
          <p:cNvSpPr/>
          <p:nvPr/>
        </p:nvSpPr>
        <p:spPr>
          <a:xfrm>
            <a:off x="672084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en equipo, presentaciones, negociaciones y comunicación interna.</a:t>
            </a:r>
            <a:endParaRPr lang="en-US" sz="1100" dirty="0"/>
          </a:p>
        </p:txBody>
      </p:sp>
      <p:sp>
        <p:nvSpPr>
          <p:cNvPr id="32" name="Shape 23"/>
          <p:cNvSpPr/>
          <p:nvPr/>
        </p:nvSpPr>
        <p:spPr>
          <a:xfrm>
            <a:off x="626364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33" name="Image 7" descr="/home/claude/oratoria/icon_check_cherr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792" y="4160520"/>
            <a:ext cx="164592" cy="164592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672084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Digital</a:t>
            </a:r>
            <a:endParaRPr lang="en-US" sz="1350" dirty="0"/>
          </a:p>
        </p:txBody>
      </p:sp>
      <p:sp>
        <p:nvSpPr>
          <p:cNvPr id="35" name="Text 25"/>
          <p:cNvSpPr/>
          <p:nvPr/>
        </p:nvSpPr>
        <p:spPr>
          <a:xfrm>
            <a:off x="672084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 sociales, mensajería digital y etiqueta en línea.</a:t>
            </a:r>
            <a:endParaRPr lang="en-US" sz="1100" dirty="0"/>
          </a:p>
        </p:txBody>
      </p:sp>
      <p:sp>
        <p:nvSpPr>
          <p:cNvPr id="36" name="Shape 26"/>
          <p:cNvSpPr/>
          <p:nvPr/>
        </p:nvSpPr>
        <p:spPr>
          <a:xfrm>
            <a:off x="6263640" y="5166360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37" name="Image 8" descr="/home/claude/oratoria/icon_check_cherry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792" y="5239512"/>
            <a:ext cx="164592" cy="164592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6720840" y="5111496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y Diversidad Cultural</a:t>
            </a:r>
            <a:endParaRPr lang="en-US" sz="1350" dirty="0"/>
          </a:p>
        </p:txBody>
      </p:sp>
      <p:sp>
        <p:nvSpPr>
          <p:cNvPr id="39" name="Text 28"/>
          <p:cNvSpPr/>
          <p:nvPr/>
        </p:nvSpPr>
        <p:spPr>
          <a:xfrm>
            <a:off x="6720840" y="5513832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intercultural, barreras y sensibilidad cultural.</a:t>
            </a:r>
            <a:endParaRPr lang="en-US" sz="1100" dirty="0"/>
          </a:p>
        </p:txBody>
      </p:sp>
      <p:sp>
        <p:nvSpPr>
          <p:cNvPr id="40" name="Text 29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41" name="Text 30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Fundamentos de la Oratoria</a:t>
            </a:r>
            <a:endParaRPr lang="en-US" sz="2400" dirty="0"/>
          </a:p>
        </p:txBody>
      </p:sp>
      <p:pic>
        <p:nvPicPr>
          <p:cNvPr id="7" name="Image 0" descr="/home/claude/oratoria/icon_theate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Historia de la Oratoria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Orígenes en la antigüedad, grandes oradores y su desarrollo en distintas culturas.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279806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871216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74320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Principios Básicos de la Oratoria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14553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Elocuencia, persuasión, estructura del discurso y uso del lenguaje y la retórica.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366674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739896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361188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Clave de un Discurso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01421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Introducción, desarrollo, conclusión, anécdotas y mensajes claros.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453542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4608576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97280" y="448056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y Feedback en Oratoria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097280" y="488289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Improvisación, ensayo de discursos y evaluación para mejorar.</a:t>
            </a:r>
            <a:endParaRPr lang="en-US" sz="1100" dirty="0"/>
          </a:p>
        </p:txBody>
      </p:sp>
      <p:sp>
        <p:nvSpPr>
          <p:cNvPr id="24" name="Text 17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5" name="Text 18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Elementos y Características de la Oratoria</a:t>
            </a:r>
            <a:endParaRPr lang="en-US" sz="2400" dirty="0"/>
          </a:p>
        </p:txBody>
      </p:sp>
      <p:pic>
        <p:nvPicPr>
          <p:cNvPr id="7" name="Image 0" descr="/home/claude/oratoria/icon_st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Fundamentales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Elocuencia, persuasión, retórica, tono de voz y expresión corporal.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279806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2871216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74320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Estructura de un Discurso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14553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Introducción, desarrollo, conclusión, narrativa y transiciones.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366674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739896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361188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Estilo y Personalidad del Orador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01421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Autenticidad, credibilidad, adaptación al público, carisma y empatía.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453542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4608576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97280" y="448056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de Persuasión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097280" y="488289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Ejemplos, metáforas, apelación emocional y refutación de argumentos.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40080" y="540410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5" name="Image 5" descr="/home/claude/oratoria/icon_check_cherr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5477256"/>
            <a:ext cx="164592" cy="1645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1097280" y="5349240"/>
            <a:ext cx="10424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y Retroalimentación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1097280" y="5751576"/>
            <a:ext cx="1042416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Improvisación, simulacros de discursos y evaluación constructiva.</a:t>
            </a:r>
            <a:endParaRPr lang="en-US" sz="1100" dirty="0"/>
          </a:p>
        </p:txBody>
      </p:sp>
      <p:sp>
        <p:nvSpPr>
          <p:cNvPr id="28" name="Text 20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29" name="Text 21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Técnicas para Hablar en Público</a:t>
            </a:r>
            <a:endParaRPr lang="en-US" sz="2400" dirty="0"/>
          </a:p>
        </p:txBody>
      </p:sp>
      <p:pic>
        <p:nvPicPr>
          <p:cNvPr id="7" name="Image 0" descr="/home/claude/oratoria/icon_bolt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Preparación y Planificación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Investigación del tema, estructuración del discurso, dicción y entonación.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081528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 de los Nervios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de respiración, visualización positiva y ejercicios de relajación.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160520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no Verbal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Gestos, postura, contacto visual y uso del espacio escénico.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26364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2002536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672084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Enganche con la Audiencia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672084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Anécdotas, preguntas retóricas e interacción con el público.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26364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5" name="Image 5" descr="/home/claude/oratoria/icon_check_cherr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792" y="3081528"/>
            <a:ext cx="164592" cy="1645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de Memorización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72084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Entrenamiento de la memoria para discursos sin depender de notas.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626364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9" name="Image 6" descr="/home/claude/oratoria/icon_check_cherr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2" y="4160520"/>
            <a:ext cx="164592" cy="16459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72084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Manejo de Situaciones Difíciles</a:t>
            </a:r>
            <a:endParaRPr lang="en-US" sz="1350" dirty="0"/>
          </a:p>
        </p:txBody>
      </p:sp>
      <p:sp>
        <p:nvSpPr>
          <p:cNvPr id="31" name="Text 22"/>
          <p:cNvSpPr/>
          <p:nvPr/>
        </p:nvSpPr>
        <p:spPr>
          <a:xfrm>
            <a:off x="672084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claras, manejo de interrupciones y gestión de la tensión.</a:t>
            </a:r>
            <a:endParaRPr lang="en-US" sz="1100" dirty="0"/>
          </a:p>
        </p:txBody>
      </p:sp>
      <p:sp>
        <p:nvSpPr>
          <p:cNvPr id="32" name="Text 2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33" name="Text 24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Oratoria, Team Building y Liderazgo</a:t>
            </a:r>
            <a:endParaRPr lang="en-US" sz="2400" dirty="0"/>
          </a:p>
        </p:txBody>
      </p:sp>
      <p:pic>
        <p:nvPicPr>
          <p:cNvPr id="7" name="Image 0" descr="/home/claude/oratoria/icon_handshak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Oratoria en Equipos de Trabajo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efectiva y resolución de conflictos para fomentar la colaboración.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081528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Liderazgo y Oratoria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potenciar habilidades directivas y motivar a un equipo con la palabra.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160520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Confianza y Credibilidad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Proyectar seguridad y convicción, y construir una imagen de liderazgo sólida.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5166360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5239512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97280" y="5111496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Motivación de Equipos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097280" y="5513832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Discursos motivacionales e historias que inspiran un ambiente positivo.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26364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5" name="Image 5" descr="/home/claude/oratoria/icon_check_cherr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792" y="2002536"/>
            <a:ext cx="164592" cy="1645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Influencia y Gestión de Crisis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72084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Persuasión en la toma de decisiones y comunicación clara en momentos críticos.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626364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9" name="Image 6" descr="/home/claude/oratoria/icon_check_cherr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2" y="3081528"/>
            <a:ext cx="164592" cy="16459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72084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Relaciones Interpersonales</a:t>
            </a:r>
            <a:endParaRPr lang="en-US" sz="1350" dirty="0"/>
          </a:p>
        </p:txBody>
      </p:sp>
      <p:sp>
        <p:nvSpPr>
          <p:cNvPr id="31" name="Text 22"/>
          <p:cNvSpPr/>
          <p:nvPr/>
        </p:nvSpPr>
        <p:spPr>
          <a:xfrm>
            <a:off x="672084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activa, empatía y un ambiente de confianza y colaboración.</a:t>
            </a:r>
            <a:endParaRPr lang="en-US" sz="1100" dirty="0"/>
          </a:p>
        </p:txBody>
      </p:sp>
      <p:sp>
        <p:nvSpPr>
          <p:cNvPr id="32" name="Shape 23"/>
          <p:cNvSpPr/>
          <p:nvPr/>
        </p:nvSpPr>
        <p:spPr>
          <a:xfrm>
            <a:off x="626364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33" name="Image 7" descr="/home/claude/oratoria/icon_check_cherr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792" y="4160520"/>
            <a:ext cx="164592" cy="164592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672084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 de Líderes Comunicadores</a:t>
            </a:r>
            <a:endParaRPr lang="en-US" sz="1350" dirty="0"/>
          </a:p>
        </p:txBody>
      </p:sp>
      <p:sp>
        <p:nvSpPr>
          <p:cNvPr id="35" name="Text 25"/>
          <p:cNvSpPr/>
          <p:nvPr/>
        </p:nvSpPr>
        <p:spPr>
          <a:xfrm>
            <a:off x="672084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Expresión oral, dicción, entonación y estilo de comunicación persuasivo.</a:t>
            </a:r>
            <a:endParaRPr lang="en-US" sz="1100" dirty="0"/>
          </a:p>
        </p:txBody>
      </p:sp>
      <p:sp>
        <p:nvSpPr>
          <p:cNvPr id="36" name="Text 2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37" name="Text 27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6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417320"/>
          </a:xfrm>
          <a:prstGeom prst="rect">
            <a:avLst/>
          </a:prstGeom>
          <a:solidFill>
            <a:srgbClr val="2F3C7E"/>
          </a:solidFill>
          <a:ln/>
        </p:spPr>
      </p:sp>
      <p:sp>
        <p:nvSpPr>
          <p:cNvPr id="3" name="Shape 1"/>
          <p:cNvSpPr/>
          <p:nvPr/>
        </p:nvSpPr>
        <p:spPr>
          <a:xfrm>
            <a:off x="502920" y="347472"/>
            <a:ext cx="731520" cy="73152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47472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417320" y="3657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spc="150" kern="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PLAN DE ESTUDIOS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417320" y="603504"/>
            <a:ext cx="94457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Oratoria Asertiva</a:t>
            </a:r>
            <a:endParaRPr lang="en-US" sz="2400" dirty="0"/>
          </a:p>
        </p:txBody>
      </p:sp>
      <p:pic>
        <p:nvPicPr>
          <p:cNvPr id="7" name="Image 0" descr="/home/claude/oratoria/icon_shiel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2" y="384048"/>
            <a:ext cx="685800" cy="6858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9" name="Image 1" descr="/home/claude/oratoria/icon_check_cherr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002536"/>
            <a:ext cx="164592" cy="16459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9728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Fundamentos de la Oratoria Asertiva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109728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Definición de asertividad y diferencias frente a pasividad y agresividad.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64008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3" name="Image 2" descr="/home/claude/oratoria/icon_check_cherr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3081528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9728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Habilidades de Comunicación Asertiva</a:t>
            </a:r>
            <a:endParaRPr lang="en-US" sz="1350" dirty="0"/>
          </a:p>
        </p:txBody>
      </p:sp>
      <p:sp>
        <p:nvSpPr>
          <p:cNvPr id="15" name="Text 10"/>
          <p:cNvSpPr/>
          <p:nvPr/>
        </p:nvSpPr>
        <p:spPr>
          <a:xfrm>
            <a:off x="109728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Expresión clara, escucha activa y lenguaje positivo y constructivo.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64008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17" name="Image 3" descr="/home/claude/oratoria/icon_check_cherr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4160520"/>
            <a:ext cx="164592" cy="16459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09728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Expresión de Opiniones y Emociones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09728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Comunicar desacuerdos con respeto y manejar las emociones al hablar.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5166360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1" name="Image 4" descr="/home/claude/oratoria/icon_check_cherr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5239512"/>
            <a:ext cx="164592" cy="164592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1097280" y="5111496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Resolución de Conflictos</a:t>
            </a:r>
            <a:endParaRPr lang="en-US" sz="1350" dirty="0"/>
          </a:p>
        </p:txBody>
      </p:sp>
      <p:sp>
        <p:nvSpPr>
          <p:cNvPr id="23" name="Text 16"/>
          <p:cNvSpPr/>
          <p:nvPr/>
        </p:nvSpPr>
        <p:spPr>
          <a:xfrm>
            <a:off x="1097280" y="5513832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Escucha y negociación para llegar a soluciones mutuamente beneficiosas.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6263640" y="1929384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5" name="Image 5" descr="/home/claude/oratoria/icon_check_cherry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6792" y="2002536"/>
            <a:ext cx="164592" cy="164592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6720840" y="1874520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Empoderamiento Personal</a:t>
            </a:r>
            <a:endParaRPr lang="en-US" sz="1350" dirty="0"/>
          </a:p>
        </p:txBody>
      </p:sp>
      <p:sp>
        <p:nvSpPr>
          <p:cNvPr id="27" name="Text 19"/>
          <p:cNvSpPr/>
          <p:nvPr/>
        </p:nvSpPr>
        <p:spPr>
          <a:xfrm>
            <a:off x="6720840" y="2276856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Autoconfianza, límites saludables y firmeza ante situaciones difíciles.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6263640" y="3008376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29" name="Image 6" descr="/home/claude/oratoria/icon_check_cherry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792" y="3081528"/>
            <a:ext cx="164592" cy="164592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720840" y="2953512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Oratoria Asertiva en el Trabajo</a:t>
            </a:r>
            <a:endParaRPr lang="en-US" sz="1350" dirty="0"/>
          </a:p>
        </p:txBody>
      </p:sp>
      <p:sp>
        <p:nvSpPr>
          <p:cNvPr id="31" name="Text 22"/>
          <p:cNvSpPr/>
          <p:nvPr/>
        </p:nvSpPr>
        <p:spPr>
          <a:xfrm>
            <a:off x="6720840" y="3355848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con colegas, presentaciones y negociación laboral.</a:t>
            </a:r>
            <a:endParaRPr lang="en-US" sz="1100" dirty="0"/>
          </a:p>
        </p:txBody>
      </p:sp>
      <p:sp>
        <p:nvSpPr>
          <p:cNvPr id="32" name="Shape 23"/>
          <p:cNvSpPr/>
          <p:nvPr/>
        </p:nvSpPr>
        <p:spPr>
          <a:xfrm>
            <a:off x="6263640" y="4087368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33" name="Image 7" descr="/home/claude/oratoria/icon_check_cherry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6792" y="4160520"/>
            <a:ext cx="164592" cy="164592"/>
          </a:xfrm>
          <a:prstGeom prst="rect">
            <a:avLst/>
          </a:prstGeom>
        </p:spPr>
      </p:pic>
      <p:sp>
        <p:nvSpPr>
          <p:cNvPr id="34" name="Text 24"/>
          <p:cNvSpPr/>
          <p:nvPr/>
        </p:nvSpPr>
        <p:spPr>
          <a:xfrm>
            <a:off x="6720840" y="4032504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Influencia y Persuasión</a:t>
            </a:r>
            <a:endParaRPr lang="en-US" sz="1350" dirty="0"/>
          </a:p>
        </p:txBody>
      </p:sp>
      <p:sp>
        <p:nvSpPr>
          <p:cNvPr id="35" name="Text 25"/>
          <p:cNvSpPr/>
          <p:nvPr/>
        </p:nvSpPr>
        <p:spPr>
          <a:xfrm>
            <a:off x="6720840" y="4434840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Argumentación convincente y gestión de resistencias y objeciones.</a:t>
            </a:r>
            <a:endParaRPr lang="en-US" sz="1100" dirty="0"/>
          </a:p>
        </p:txBody>
      </p:sp>
      <p:sp>
        <p:nvSpPr>
          <p:cNvPr id="36" name="Shape 26"/>
          <p:cNvSpPr/>
          <p:nvPr/>
        </p:nvSpPr>
        <p:spPr>
          <a:xfrm>
            <a:off x="6263640" y="5166360"/>
            <a:ext cx="310896" cy="310896"/>
          </a:xfrm>
          <a:prstGeom prst="ellipse">
            <a:avLst/>
          </a:prstGeom>
          <a:solidFill>
            <a:srgbClr val="FCEEEF"/>
          </a:solidFill>
          <a:ln/>
        </p:spPr>
      </p:sp>
      <p:pic>
        <p:nvPicPr>
          <p:cNvPr id="37" name="Image 8" descr="/home/claude/oratoria/icon_check_cherry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6792" y="5239512"/>
            <a:ext cx="164592" cy="164592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6720840" y="5111496"/>
            <a:ext cx="48006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Desarrollo Continuo</a:t>
            </a:r>
            <a:endParaRPr lang="en-US" sz="1350" dirty="0"/>
          </a:p>
        </p:txBody>
      </p:sp>
      <p:sp>
        <p:nvSpPr>
          <p:cNvPr id="39" name="Text 28"/>
          <p:cNvSpPr/>
          <p:nvPr/>
        </p:nvSpPr>
        <p:spPr>
          <a:xfrm>
            <a:off x="6720840" y="5513832"/>
            <a:ext cx="4800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 regular, feedback y aplicación en situaciones cotidianas.</a:t>
            </a:r>
            <a:endParaRPr lang="en-US" sz="1100" dirty="0"/>
          </a:p>
        </p:txBody>
      </p:sp>
      <p:sp>
        <p:nvSpPr>
          <p:cNvPr id="40" name="Text 29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41" name="Text 30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9001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286000" y="-2286000"/>
            <a:ext cx="5486400" cy="548640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4114800"/>
            <a:ext cx="4572000" cy="457200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4" name="Shape 2"/>
          <p:cNvSpPr/>
          <p:nvPr/>
        </p:nvSpPr>
        <p:spPr>
          <a:xfrm>
            <a:off x="5545836" y="1097280"/>
            <a:ext cx="1097280" cy="10972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/home/claude/oratoria/icon_award_cherr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0156" y="13716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423160"/>
            <a:ext cx="112745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6D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CIERRE DEL PROGRAMA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" y="2743200"/>
            <a:ext cx="1127455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Trabajo Fin de Curso (TFC)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1828800" y="3611880"/>
            <a:ext cx="85313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F6DE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proyecto integrador donde pondrás en práctica cada técnica aprendida: estructura, voz, cuerpo y persuasión, en un discurso final evaluado por tus formadores.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DE ORATORIA</a:t>
            </a:r>
            <a:endParaRPr lang="en-US" sz="950" dirty="0"/>
          </a:p>
        </p:txBody>
      </p:sp>
      <p:sp>
        <p:nvSpPr>
          <p:cNvPr id="10" name="Text 7"/>
          <p:cNvSpPr/>
          <p:nvPr/>
        </p:nvSpPr>
        <p:spPr>
          <a:xfrm>
            <a:off x="11274552" y="644652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-2011680"/>
            <a:ext cx="5669280" cy="5669280"/>
          </a:xfrm>
          <a:prstGeom prst="ellipse">
            <a:avLst/>
          </a:prstGeom>
          <a:solidFill>
            <a:srgbClr val="990011"/>
          </a:solidFill>
          <a:ln/>
        </p:spPr>
      </p:sp>
      <p:sp>
        <p:nvSpPr>
          <p:cNvPr id="3" name="Shape 1"/>
          <p:cNvSpPr/>
          <p:nvPr/>
        </p:nvSpPr>
        <p:spPr>
          <a:xfrm>
            <a:off x="-2743200" y="4754880"/>
            <a:ext cx="5120640" cy="5120640"/>
          </a:xfrm>
          <a:prstGeom prst="ellipse">
            <a:avLst/>
          </a:prstGeom>
          <a:solidFill>
            <a:srgbClr val="6E000D"/>
          </a:solidFill>
          <a:ln/>
        </p:spPr>
      </p:sp>
      <p:sp>
        <p:nvSpPr>
          <p:cNvPr id="4" name="Shape 2"/>
          <p:cNvSpPr/>
          <p:nvPr/>
        </p:nvSpPr>
        <p:spPr>
          <a:xfrm>
            <a:off x="5591556" y="8686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/home/claude/oratoria/icon_rocket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3016" y="11201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286000"/>
            <a:ext cx="112745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 VOZ PUEDE ABRIR PUERTAS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1463040" y="3154680"/>
            <a:ext cx="92628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550" dirty="0">
                <a:solidFill>
                  <a:srgbClr val="DDE2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Inscríbete hoy en el Curso de Oratoria y conviértete en el comunicador que todos quieren escuchar.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4677156" y="4160520"/>
            <a:ext cx="2834640" cy="594360"/>
          </a:xfrm>
          <a:prstGeom prst="roundRect">
            <a:avLst>
              <a:gd name="adj" fmla="val 49231"/>
            </a:avLst>
          </a:prstGeom>
          <a:solidFill>
            <a:srgbClr val="990011"/>
          </a:solidFill>
          <a:ln/>
        </p:spPr>
      </p:sp>
      <p:sp>
        <p:nvSpPr>
          <p:cNvPr id="9" name="Text 6"/>
          <p:cNvSpPr/>
          <p:nvPr/>
        </p:nvSpPr>
        <p:spPr>
          <a:xfrm>
            <a:off x="4677156" y="4160520"/>
            <a:ext cx="28346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INSCRÍBETE AHORA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7200" y="621792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7CD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(nombre de institución) · cupos limitados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2026-07-15T23:52:51Z</dcterms:created>
  <dcterms:modified xsi:type="dcterms:W3CDTF">2026-07-15T23:52:51Z</dcterms:modified>
</cp:coreProperties>
</file>